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0822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1012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8703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0382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2803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05657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438038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82813"/>
            <a:ext cx="10515600" cy="4601586"/>
          </a:xfrm>
          <a:prstGeom prst="rect">
            <a:avLst/>
          </a:prstGeom>
        </p:spPr>
        <p:txBody>
          <a:bodyPr/>
          <a:lstStyle/>
          <a:p>
            <a:r>
              <a:rPr lang="en-US" sz="2200" dirty="0">
                <a:solidFill>
                  <a:schemeClr val="accent3">
                    <a:lumMod val="25000"/>
                  </a:schemeClr>
                </a:solidFill>
                <a:latin typeface="Abadi" panose="020B0604020104020204" pitchFamily="34" charset="0"/>
              </a:rPr>
              <a:t>There are cases where booster did not land successfully:</a:t>
            </a:r>
          </a:p>
          <a:p>
            <a:pPr lvl="1"/>
            <a:r>
              <a:rPr lang="en-US" sz="1800" dirty="0" err="1"/>
              <a:t>TrueOcean</a:t>
            </a:r>
            <a:r>
              <a:rPr lang="en-US" sz="1800" dirty="0"/>
              <a:t>, </a:t>
            </a:r>
            <a:r>
              <a:rPr lang="en-US" sz="1800" dirty="0" err="1"/>
              <a:t>TrueRTLS</a:t>
            </a:r>
            <a:r>
              <a:rPr lang="en-US" sz="1800" dirty="0"/>
              <a:t>, </a:t>
            </a:r>
            <a:r>
              <a:rPr lang="en-US" sz="1800" dirty="0" err="1"/>
              <a:t>TrueASDS</a:t>
            </a:r>
            <a:r>
              <a:rPr lang="en-US" sz="1800" dirty="0"/>
              <a:t> means the mission has been successful</a:t>
            </a:r>
          </a:p>
          <a:p>
            <a:pPr lvl="1"/>
            <a:r>
              <a:rPr lang="en-US" sz="1800" dirty="0"/>
              <a:t>False Ocean, False RTLS, False ASDS means the mission was a failure</a:t>
            </a:r>
            <a:endParaRPr lang="en-US" sz="1800" dirty="0">
              <a:solidFill>
                <a:schemeClr val="accent3">
                  <a:lumMod val="25000"/>
                </a:schemeClr>
              </a:solidFill>
              <a:latin typeface="Abadi" panose="020B0604020104020204" pitchFamily="34" charset="0"/>
            </a:endParaRPr>
          </a:p>
          <a:p>
            <a:r>
              <a:rPr lang="en-US" sz="2400" dirty="0"/>
              <a:t>Transform string variables into categorical variables where 1 means the mission has been successful and 0 means the mission was a failure.</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A5A9D40-DC7E-5CC9-F909-A4A1B32403AD}"/>
              </a:ext>
            </a:extLst>
          </p:cNvPr>
          <p:cNvPicPr>
            <a:picLocks noChangeAspect="1"/>
          </p:cNvPicPr>
          <p:nvPr/>
        </p:nvPicPr>
        <p:blipFill>
          <a:blip r:embed="rId4"/>
          <a:stretch>
            <a:fillRect/>
          </a:stretch>
        </p:blipFill>
        <p:spPr>
          <a:xfrm>
            <a:off x="1235947" y="2954215"/>
            <a:ext cx="9308123" cy="390378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141"/>
            <a:ext cx="10687962" cy="5385916"/>
          </a:xfrm>
          <a:prstGeom prst="rect">
            <a:avLst/>
          </a:prstGeom>
        </p:spPr>
        <p:txBody>
          <a:bodyPr lIns="91440" tIns="45720" rIns="91440" bIns="45720" anchor="t"/>
          <a:lstStyle/>
          <a:p>
            <a:pPr>
              <a:lnSpc>
                <a:spcPct val="100000"/>
              </a:lnSpc>
              <a:spcBef>
                <a:spcPts val="1400"/>
              </a:spcBef>
            </a:pPr>
            <a:r>
              <a:rPr lang="en-US" sz="2400" dirty="0"/>
              <a:t>Scatter Graphs: show relationship between variables (i.e. correlation)</a:t>
            </a:r>
          </a:p>
          <a:p>
            <a:pPr lvl="1">
              <a:lnSpc>
                <a:spcPct val="100000"/>
              </a:lnSpc>
              <a:spcBef>
                <a:spcPts val="1400"/>
              </a:spcBef>
            </a:pPr>
            <a:r>
              <a:rPr lang="en-US" sz="1800" dirty="0"/>
              <a:t>Flight Number vs. Payload Mass</a:t>
            </a:r>
          </a:p>
          <a:p>
            <a:pPr lvl="1">
              <a:lnSpc>
                <a:spcPct val="100000"/>
              </a:lnSpc>
              <a:spcBef>
                <a:spcPts val="1400"/>
              </a:spcBef>
            </a:pPr>
            <a:r>
              <a:rPr lang="en-US" sz="1800" dirty="0"/>
              <a:t>Flight Number vs. Launch Site</a:t>
            </a:r>
          </a:p>
          <a:p>
            <a:pPr lvl="1">
              <a:lnSpc>
                <a:spcPct val="100000"/>
              </a:lnSpc>
              <a:spcBef>
                <a:spcPts val="1400"/>
              </a:spcBef>
            </a:pPr>
            <a:r>
              <a:rPr lang="en-US" sz="1800" dirty="0"/>
              <a:t>Payload vs. Launch Site</a:t>
            </a:r>
          </a:p>
          <a:p>
            <a:pPr lvl="1">
              <a:lnSpc>
                <a:spcPct val="100000"/>
              </a:lnSpc>
              <a:spcBef>
                <a:spcPts val="1400"/>
              </a:spcBef>
            </a:pPr>
            <a:r>
              <a:rPr lang="en-US" sz="1800" dirty="0"/>
              <a:t>Orbit vs. Flight Number</a:t>
            </a:r>
          </a:p>
          <a:p>
            <a:pPr lvl="1">
              <a:lnSpc>
                <a:spcPct val="100000"/>
              </a:lnSpc>
              <a:spcBef>
                <a:spcPts val="1400"/>
              </a:spcBef>
            </a:pPr>
            <a:r>
              <a:rPr lang="en-US" sz="1800" dirty="0"/>
              <a:t>Payload vs. Orbit Type</a:t>
            </a:r>
          </a:p>
          <a:p>
            <a:pPr lvl="1">
              <a:lnSpc>
                <a:spcPct val="100000"/>
              </a:lnSpc>
              <a:spcBef>
                <a:spcPts val="1400"/>
              </a:spcBef>
            </a:pPr>
            <a:r>
              <a:rPr lang="en-US" sz="1800" dirty="0"/>
              <a:t>Orbit vs. Payload Mass</a:t>
            </a:r>
            <a:endParaRPr lang="en-US" sz="1800" dirty="0">
              <a:solidFill>
                <a:schemeClr val="accent3">
                  <a:lumMod val="25000"/>
                </a:schemeClr>
              </a:solidFill>
              <a:latin typeface="Abadi"/>
            </a:endParaRPr>
          </a:p>
          <a:p>
            <a:pPr>
              <a:lnSpc>
                <a:spcPct val="100000"/>
              </a:lnSpc>
              <a:spcBef>
                <a:spcPts val="1400"/>
              </a:spcBef>
            </a:pPr>
            <a:r>
              <a:rPr lang="en-US" sz="2400" dirty="0"/>
              <a:t>Bar Graph: show the relationship between numeric and categoric variables</a:t>
            </a:r>
          </a:p>
          <a:p>
            <a:pPr lvl="1">
              <a:lnSpc>
                <a:spcPct val="100000"/>
              </a:lnSpc>
              <a:spcBef>
                <a:spcPts val="1400"/>
              </a:spcBef>
            </a:pPr>
            <a:r>
              <a:rPr lang="en-US" sz="2000" dirty="0"/>
              <a:t>Success rate vs. Orbit.</a:t>
            </a:r>
          </a:p>
          <a:p>
            <a:pPr>
              <a:lnSpc>
                <a:spcPct val="100000"/>
              </a:lnSpc>
              <a:spcBef>
                <a:spcPts val="1400"/>
              </a:spcBef>
            </a:pPr>
            <a:r>
              <a:rPr lang="en-US" sz="2400" dirty="0"/>
              <a:t>Line Graph: show data variables and their trends</a:t>
            </a:r>
          </a:p>
          <a:p>
            <a:pPr lvl="1">
              <a:lnSpc>
                <a:spcPct val="100000"/>
              </a:lnSpc>
              <a:spcBef>
                <a:spcPts val="1400"/>
              </a:spcBef>
            </a:pPr>
            <a:r>
              <a:rPr lang="en-US" sz="20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266092"/>
            <a:ext cx="10687962" cy="54864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Performed SQL queries to gather and understand dataset:</a:t>
            </a:r>
          </a:p>
          <a:p>
            <a:pPr lvl="1">
              <a:lnSpc>
                <a:spcPct val="100000"/>
              </a:lnSpc>
              <a:spcBef>
                <a:spcPts val="1400"/>
              </a:spcBef>
            </a:pPr>
            <a:r>
              <a:rPr lang="en-US" sz="1800" dirty="0"/>
              <a:t>Displaying the names of the unique launch sites</a:t>
            </a:r>
          </a:p>
          <a:p>
            <a:pPr lvl="1">
              <a:lnSpc>
                <a:spcPct val="100000"/>
              </a:lnSpc>
              <a:spcBef>
                <a:spcPts val="1400"/>
              </a:spcBef>
            </a:pPr>
            <a:r>
              <a:rPr lang="en-US" sz="1800" dirty="0"/>
              <a:t>Display 5 records where launch sites begin with the string 'CCA’ </a:t>
            </a:r>
          </a:p>
          <a:p>
            <a:pPr lvl="1">
              <a:lnSpc>
                <a:spcPct val="100000"/>
              </a:lnSpc>
              <a:spcBef>
                <a:spcPts val="1400"/>
              </a:spcBef>
            </a:pPr>
            <a:r>
              <a:rPr lang="en-US" sz="1800" dirty="0"/>
              <a:t>Display the total payload mass carried by boosters launched by NASA (CRS). </a:t>
            </a:r>
          </a:p>
          <a:p>
            <a:pPr lvl="1">
              <a:lnSpc>
                <a:spcPct val="100000"/>
              </a:lnSpc>
              <a:spcBef>
                <a:spcPts val="1400"/>
              </a:spcBef>
            </a:pPr>
            <a:r>
              <a:rPr lang="en-US" sz="1800" dirty="0"/>
              <a:t>Display average payload mass carried by booster version F9 v1.1. </a:t>
            </a:r>
          </a:p>
          <a:p>
            <a:pPr lvl="1">
              <a:lnSpc>
                <a:spcPct val="100000"/>
              </a:lnSpc>
              <a:spcBef>
                <a:spcPts val="1400"/>
              </a:spcBef>
            </a:pPr>
            <a:r>
              <a:rPr lang="en-US" sz="1800" dirty="0"/>
              <a:t>List the date when the first successful landing outcome in ground pad was achieved. </a:t>
            </a:r>
          </a:p>
          <a:p>
            <a:pPr lvl="1">
              <a:lnSpc>
                <a:spcPct val="100000"/>
              </a:lnSpc>
              <a:spcBef>
                <a:spcPts val="1400"/>
              </a:spcBef>
            </a:pPr>
            <a:r>
              <a:rPr lang="en-US" sz="1800" dirty="0"/>
              <a:t>List the names of the boosters which have success in drone ship and have payload mass greater than 4000 but less than 6000. </a:t>
            </a:r>
          </a:p>
          <a:p>
            <a:pPr lvl="1">
              <a:lnSpc>
                <a:spcPct val="100000"/>
              </a:lnSpc>
              <a:spcBef>
                <a:spcPts val="1400"/>
              </a:spcBef>
            </a:pPr>
            <a:r>
              <a:rPr lang="en-US" sz="1800" dirty="0"/>
              <a:t>List the total number of successful and failure mission outcomes. </a:t>
            </a:r>
          </a:p>
          <a:p>
            <a:pPr lvl="1">
              <a:lnSpc>
                <a:spcPct val="100000"/>
              </a:lnSpc>
              <a:spcBef>
                <a:spcPts val="1400"/>
              </a:spcBef>
            </a:pPr>
            <a:r>
              <a:rPr lang="en-US" sz="1800" dirty="0"/>
              <a:t>List the names of the </a:t>
            </a:r>
            <a:r>
              <a:rPr lang="en-US" sz="1800" dirty="0" err="1"/>
              <a:t>booster_versions</a:t>
            </a:r>
            <a:r>
              <a:rPr lang="en-US" sz="1800" dirty="0"/>
              <a:t> carrying maximum payload mass. </a:t>
            </a:r>
          </a:p>
          <a:p>
            <a:pPr lvl="1">
              <a:lnSpc>
                <a:spcPct val="100000"/>
              </a:lnSpc>
              <a:spcBef>
                <a:spcPts val="1400"/>
              </a:spcBef>
            </a:pPr>
            <a:r>
              <a:rPr lang="en-US" sz="1800" dirty="0"/>
              <a:t>List the records with month names, failure </a:t>
            </a:r>
            <a:r>
              <a:rPr lang="en-US" sz="1800" dirty="0" err="1"/>
              <a:t>landing_outcomes</a:t>
            </a:r>
            <a:r>
              <a:rPr lang="en-US" sz="1800" dirty="0"/>
              <a:t> in drone ship, booster versions, </a:t>
            </a:r>
            <a:r>
              <a:rPr lang="en-US" sz="1800" dirty="0" err="1"/>
              <a:t>launch_site</a:t>
            </a:r>
            <a:r>
              <a:rPr lang="en-US" sz="1800" dirty="0"/>
              <a:t> for the months in year 2015. </a:t>
            </a:r>
          </a:p>
          <a:p>
            <a:pPr lvl="1">
              <a:lnSpc>
                <a:spcPct val="100000"/>
              </a:lnSpc>
              <a:spcBef>
                <a:spcPts val="1400"/>
              </a:spcBef>
            </a:pPr>
            <a:r>
              <a:rPr lang="en-US" sz="1800" dirty="0"/>
              <a:t>Rank successful </a:t>
            </a:r>
            <a:r>
              <a:rPr lang="en-US" sz="1800" dirty="0" err="1"/>
              <a:t>landing_outcomes</a:t>
            </a:r>
            <a:r>
              <a:rPr lang="en-US" sz="1800" dirty="0"/>
              <a:t> between the date 2010 and 2017 in descending order.</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 is a map centered on NASA Johnson Space Center at Houston</a:t>
            </a:r>
          </a:p>
          <a:p>
            <a:pPr lvl="1">
              <a:lnSpc>
                <a:spcPct val="100000"/>
              </a:lnSpc>
              <a:spcBef>
                <a:spcPts val="1400"/>
              </a:spcBef>
            </a:pPr>
            <a:r>
              <a:rPr lang="en-US" sz="1800" dirty="0"/>
              <a:t>Red circle at NASA Johnson Space Center's coordinate with label showing its name (</a:t>
            </a:r>
            <a:r>
              <a:rPr lang="en-US" sz="1800" dirty="0" err="1"/>
              <a:t>folium.Circle</a:t>
            </a:r>
            <a:r>
              <a:rPr lang="en-US" sz="1800" dirty="0"/>
              <a:t>, </a:t>
            </a:r>
            <a:r>
              <a:rPr lang="en-US" sz="1800" dirty="0" err="1"/>
              <a:t>folium.map.Marker</a:t>
            </a:r>
            <a:r>
              <a:rPr lang="en-US" sz="1800" dirty="0"/>
              <a:t>). </a:t>
            </a:r>
          </a:p>
          <a:p>
            <a:pPr lvl="1">
              <a:lnSpc>
                <a:spcPct val="100000"/>
              </a:lnSpc>
              <a:spcBef>
                <a:spcPts val="1400"/>
              </a:spcBef>
            </a:pPr>
            <a:r>
              <a:rPr lang="en-US" sz="1800" dirty="0"/>
              <a:t>Red circles at each launch site coordinates with label showing launch site name (</a:t>
            </a:r>
            <a:r>
              <a:rPr lang="en-US" sz="1800" dirty="0" err="1"/>
              <a:t>folium.Circle</a:t>
            </a:r>
            <a:r>
              <a:rPr lang="en-US" sz="1800" dirty="0"/>
              <a:t>, </a:t>
            </a:r>
            <a:r>
              <a:rPr lang="en-US" sz="1800" dirty="0" err="1"/>
              <a:t>folium.map.Marker</a:t>
            </a:r>
            <a:r>
              <a:rPr lang="en-US" sz="1800" dirty="0"/>
              <a:t>, </a:t>
            </a:r>
            <a:r>
              <a:rPr lang="en-US" sz="1800" dirty="0" err="1"/>
              <a:t>folium.features.DivIcon</a:t>
            </a:r>
            <a:r>
              <a:rPr lang="en-US" sz="1800" dirty="0"/>
              <a:t>).</a:t>
            </a:r>
          </a:p>
          <a:p>
            <a:pPr lvl="1">
              <a:lnSpc>
                <a:spcPct val="100000"/>
              </a:lnSpc>
              <a:spcBef>
                <a:spcPts val="1400"/>
              </a:spcBef>
            </a:pPr>
            <a:r>
              <a:rPr lang="en-US" sz="1800" dirty="0"/>
              <a:t>The grouping of points in a cluster to display multiple and different information for the same coordinates (</a:t>
            </a:r>
            <a:r>
              <a:rPr lang="en-US" sz="1800" dirty="0" err="1"/>
              <a:t>folium.plugins.MarkerCluster</a:t>
            </a:r>
            <a:r>
              <a:rPr lang="en-US" sz="1800" dirty="0"/>
              <a:t>).</a:t>
            </a:r>
          </a:p>
          <a:p>
            <a:pPr lvl="1">
              <a:lnSpc>
                <a:spcPct val="100000"/>
              </a:lnSpc>
              <a:spcBef>
                <a:spcPts val="1400"/>
              </a:spcBef>
            </a:pPr>
            <a:r>
              <a:rPr lang="en-US" sz="1800" dirty="0"/>
              <a:t>Markers to show successful and unsuccessful landings. Green for successful landing and Red for unsuccessful landing. (</a:t>
            </a:r>
            <a:r>
              <a:rPr lang="en-US" sz="1800" dirty="0" err="1"/>
              <a:t>folium.map.Marker</a:t>
            </a:r>
            <a:r>
              <a:rPr lang="en-US" sz="1800" dirty="0"/>
              <a:t>, </a:t>
            </a:r>
            <a:r>
              <a:rPr lang="en-US" sz="1800" dirty="0" err="1"/>
              <a:t>folium.Icon</a:t>
            </a:r>
            <a:r>
              <a:rPr lang="en-US" sz="1800" dirty="0"/>
              <a:t>).</a:t>
            </a:r>
          </a:p>
          <a:p>
            <a:pPr lvl="1">
              <a:lnSpc>
                <a:spcPct val="100000"/>
              </a:lnSpc>
              <a:spcBef>
                <a:spcPts val="1400"/>
              </a:spcBef>
            </a:pPr>
            <a:r>
              <a:rPr lang="en-US" sz="1800" dirty="0"/>
              <a:t>Markers to show distance between launch site to key locations (railway, highway, </a:t>
            </a:r>
            <a:r>
              <a:rPr lang="en-US" sz="1800" dirty="0" err="1"/>
              <a:t>coastway</a:t>
            </a:r>
            <a:r>
              <a:rPr lang="en-US" sz="1800" dirty="0"/>
              <a:t>, city) and plot a line between them. (</a:t>
            </a:r>
            <a:r>
              <a:rPr lang="en-US" sz="1800" dirty="0" err="1"/>
              <a:t>folium.map.Marker</a:t>
            </a:r>
            <a:r>
              <a:rPr lang="en-US" sz="1800" dirty="0"/>
              <a:t>, </a:t>
            </a:r>
            <a:r>
              <a:rPr lang="en-US" sz="1800" dirty="0" err="1"/>
              <a:t>folium.PolyLine</a:t>
            </a:r>
            <a:r>
              <a:rPr lang="en-US" sz="1800" dirty="0"/>
              <a:t>, </a:t>
            </a:r>
            <a:r>
              <a:rPr lang="en-US" sz="1800" dirty="0" err="1"/>
              <a:t>folium.features.DivIcon</a:t>
            </a:r>
            <a:r>
              <a:rPr lang="en-US" sz="1800" dirty="0"/>
              <a:t>)</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Dashboard has dropdown, pie chart, range slider and scatter plot components </a:t>
            </a:r>
          </a:p>
          <a:p>
            <a:pPr lvl="1">
              <a:lnSpc>
                <a:spcPct val="100000"/>
              </a:lnSpc>
              <a:spcBef>
                <a:spcPts val="1400"/>
              </a:spcBef>
            </a:pPr>
            <a:r>
              <a:rPr lang="en-US" sz="2000" dirty="0"/>
              <a:t>Pie chart shows the total success and the total failure for the launch site chosen with the dropdown component (</a:t>
            </a:r>
            <a:r>
              <a:rPr lang="en-US" sz="2000" dirty="0" err="1"/>
              <a:t>plotly.express.pie</a:t>
            </a:r>
            <a:r>
              <a:rPr lang="en-US" sz="2000" dirty="0"/>
              <a:t>).</a:t>
            </a:r>
          </a:p>
          <a:p>
            <a:pPr lvl="1">
              <a:lnSpc>
                <a:spcPct val="100000"/>
              </a:lnSpc>
              <a:spcBef>
                <a:spcPts val="1400"/>
              </a:spcBef>
            </a:pPr>
            <a:r>
              <a:rPr lang="en-US" sz="2000" dirty="0"/>
              <a:t>Range slider allows a user to select a payload mass in a fixed range (</a:t>
            </a:r>
            <a:r>
              <a:rPr lang="en-US" sz="2000" dirty="0" err="1"/>
              <a:t>dash_core_components.RangeSlider</a:t>
            </a:r>
            <a:r>
              <a:rPr lang="en-US" sz="2000" dirty="0"/>
              <a:t>).</a:t>
            </a:r>
          </a:p>
          <a:p>
            <a:pPr lvl="1">
              <a:lnSpc>
                <a:spcPct val="100000"/>
              </a:lnSpc>
              <a:spcBef>
                <a:spcPts val="1400"/>
              </a:spcBef>
            </a:pPr>
            <a:r>
              <a:rPr lang="en-US" sz="2000" dirty="0"/>
              <a:t>Scatter chart shows the relationship between two variables, in particular Success vs Payload Mass (</a:t>
            </a:r>
            <a:r>
              <a:rPr lang="en-US" sz="2000" dirty="0" err="1"/>
              <a:t>plotly.express.scatter</a:t>
            </a:r>
            <a:r>
              <a:rPr lang="en-US" sz="2000"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Preparation</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a:t>
            </a:r>
          </a:p>
          <a:p>
            <a:pPr lvl="1">
              <a:lnSpc>
                <a:spcPct val="100000"/>
              </a:lnSpc>
              <a:spcBef>
                <a:spcPts val="1400"/>
              </a:spcBef>
            </a:pPr>
            <a:r>
              <a:rPr lang="en-US" sz="1800" dirty="0">
                <a:solidFill>
                  <a:schemeClr val="accent3">
                    <a:lumMod val="25000"/>
                  </a:schemeClr>
                </a:solidFill>
                <a:latin typeface="Abadi" panose="020B0604020104020204" pitchFamily="34" charset="0"/>
              </a:rPr>
              <a:t>Split into train/test sets</a:t>
            </a:r>
          </a:p>
          <a:p>
            <a:pPr>
              <a:lnSpc>
                <a:spcPct val="100000"/>
              </a:lnSpc>
              <a:spcBef>
                <a:spcPts val="1400"/>
              </a:spcBef>
            </a:pPr>
            <a:r>
              <a:rPr lang="en-US" sz="2200" dirty="0">
                <a:solidFill>
                  <a:schemeClr val="accent3">
                    <a:lumMod val="25000"/>
                  </a:schemeClr>
                </a:solidFill>
                <a:latin typeface="Abadi" panose="020B0604020104020204" pitchFamily="34" charset="0"/>
              </a:rPr>
              <a:t>Models:</a:t>
            </a:r>
          </a:p>
          <a:p>
            <a:pPr lvl="1">
              <a:lnSpc>
                <a:spcPct val="100000"/>
              </a:lnSpc>
              <a:spcBef>
                <a:spcPts val="1400"/>
              </a:spcBef>
            </a:pPr>
            <a:r>
              <a:rPr lang="en-US" sz="1800" dirty="0">
                <a:solidFill>
                  <a:schemeClr val="accent3">
                    <a:lumMod val="25000"/>
                  </a:schemeClr>
                </a:solidFill>
                <a:latin typeface="Abadi" panose="020B0604020104020204" pitchFamily="34" charset="0"/>
              </a:rPr>
              <a:t>Used four models: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Tuned hyperparameters to increase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Computed accuracy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Compare</a:t>
            </a:r>
          </a:p>
          <a:p>
            <a:pPr lvl="1">
              <a:lnSpc>
                <a:spcPct val="100000"/>
              </a:lnSpc>
              <a:spcBef>
                <a:spcPts val="1400"/>
              </a:spcBef>
            </a:pPr>
            <a:r>
              <a:rPr lang="en-US" sz="1800" dirty="0">
                <a:solidFill>
                  <a:schemeClr val="accent3">
                    <a:lumMod val="25000"/>
                  </a:schemeClr>
                </a:solidFill>
                <a:latin typeface="Abadi" panose="020B0604020104020204" pitchFamily="34" charset="0"/>
              </a:rPr>
              <a:t>Based on accuracy, selecting best model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3964" y="5063765"/>
            <a:ext cx="10901647" cy="12567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general, the success increases with flight number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KSL site has some failed flights even at large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8" name="Picture 17" descr="A line of dots with blue and orange dots&#10;&#10;Description automatically generated">
            <a:extLst>
              <a:ext uri="{FF2B5EF4-FFF2-40B4-BE49-F238E27FC236}">
                <a16:creationId xmlns:a16="http://schemas.microsoft.com/office/drawing/2014/main" id="{263F9900-9081-B651-6193-13BE42506A6A}"/>
              </a:ext>
            </a:extLst>
          </p:cNvPr>
          <p:cNvPicPr>
            <a:picLocks noChangeAspect="1"/>
          </p:cNvPicPr>
          <p:nvPr/>
        </p:nvPicPr>
        <p:blipFill>
          <a:blip r:embed="rId3"/>
          <a:stretch>
            <a:fillRect/>
          </a:stretch>
        </p:blipFill>
        <p:spPr>
          <a:xfrm>
            <a:off x="0" y="1728697"/>
            <a:ext cx="12192000" cy="29720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29754"/>
            <a:ext cx="10228724" cy="16318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CCAFS site high payload has more failed landing while for VAFB payload has less effect on landing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white background with colorful dots&#10;&#10;Description automatically generated">
            <a:extLst>
              <a:ext uri="{FF2B5EF4-FFF2-40B4-BE49-F238E27FC236}">
                <a16:creationId xmlns:a16="http://schemas.microsoft.com/office/drawing/2014/main" id="{364BD3A7-BB6E-0CEF-4588-C9CB36A7E9BF}"/>
              </a:ext>
            </a:extLst>
          </p:cNvPr>
          <p:cNvPicPr>
            <a:picLocks noChangeAspect="1"/>
          </p:cNvPicPr>
          <p:nvPr/>
        </p:nvPicPr>
        <p:blipFill>
          <a:blip r:embed="rId3"/>
          <a:stretch>
            <a:fillRect/>
          </a:stretch>
        </p:blipFill>
        <p:spPr>
          <a:xfrm>
            <a:off x="100483" y="1723633"/>
            <a:ext cx="12192000" cy="30694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40615" y="1431412"/>
            <a:ext cx="3751385" cy="44622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have more success rate than others, namely: ES-L1, GEO, HEO and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with medium confidence">
            <a:extLst>
              <a:ext uri="{FF2B5EF4-FFF2-40B4-BE49-F238E27FC236}">
                <a16:creationId xmlns:a16="http://schemas.microsoft.com/office/drawing/2014/main" id="{C2211DC7-2696-6E0A-7DB6-3EED4CF45E21}"/>
              </a:ext>
            </a:extLst>
          </p:cNvPr>
          <p:cNvPicPr>
            <a:picLocks noChangeAspect="1"/>
          </p:cNvPicPr>
          <p:nvPr/>
        </p:nvPicPr>
        <p:blipFill>
          <a:blip r:embed="rId3"/>
          <a:stretch>
            <a:fillRect/>
          </a:stretch>
        </p:blipFill>
        <p:spPr>
          <a:xfrm>
            <a:off x="770011" y="1431411"/>
            <a:ext cx="7480007" cy="44622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28269"/>
            <a:ext cx="10515600" cy="15257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of the orbits have increased success with number of orbits. This can explain the former success rates in the previous slide (i.e. more trial and error makes for better landings)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oup of dots on a white background&#10;&#10;Description automatically generated">
            <a:extLst>
              <a:ext uri="{FF2B5EF4-FFF2-40B4-BE49-F238E27FC236}">
                <a16:creationId xmlns:a16="http://schemas.microsoft.com/office/drawing/2014/main" id="{56332E60-9367-48CB-55FB-981788E0F150}"/>
              </a:ext>
            </a:extLst>
          </p:cNvPr>
          <p:cNvPicPr>
            <a:picLocks noChangeAspect="1"/>
          </p:cNvPicPr>
          <p:nvPr/>
        </p:nvPicPr>
        <p:blipFill>
          <a:blip r:embed="rId3"/>
          <a:stretch>
            <a:fillRect/>
          </a:stretch>
        </p:blipFill>
        <p:spPr>
          <a:xfrm>
            <a:off x="0" y="1510954"/>
            <a:ext cx="12192000" cy="31213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white background with black text&#10;&#10;Description automatically generated">
            <a:extLst>
              <a:ext uri="{FF2B5EF4-FFF2-40B4-BE49-F238E27FC236}">
                <a16:creationId xmlns:a16="http://schemas.microsoft.com/office/drawing/2014/main" id="{49078AF8-DA97-33D7-3527-5E204ADE6B74}"/>
              </a:ext>
            </a:extLst>
          </p:cNvPr>
          <p:cNvPicPr>
            <a:picLocks noChangeAspect="1"/>
          </p:cNvPicPr>
          <p:nvPr/>
        </p:nvPicPr>
        <p:blipFill>
          <a:blip r:embed="rId3"/>
          <a:stretch>
            <a:fillRect/>
          </a:stretch>
        </p:blipFill>
        <p:spPr>
          <a:xfrm>
            <a:off x="0" y="1567223"/>
            <a:ext cx="12192000" cy="3310416"/>
          </a:xfrm>
          <a:prstGeom prst="rect">
            <a:avLst/>
          </a:prstGeom>
        </p:spPr>
      </p:pic>
      <p:sp>
        <p:nvSpPr>
          <p:cNvPr id="7" name="Content Placeholder 2">
            <a:extLst>
              <a:ext uri="{FF2B5EF4-FFF2-40B4-BE49-F238E27FC236}">
                <a16:creationId xmlns:a16="http://schemas.microsoft.com/office/drawing/2014/main" id="{F95C6955-61A2-3504-6BE3-6CB0B8D63251}"/>
              </a:ext>
            </a:extLst>
          </p:cNvPr>
          <p:cNvSpPr txBox="1">
            <a:spLocks/>
          </p:cNvSpPr>
          <p:nvPr/>
        </p:nvSpPr>
        <p:spPr>
          <a:xfrm>
            <a:off x="770011" y="4928269"/>
            <a:ext cx="10515600" cy="15257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1D42FEED-D386-02D0-FC5F-AAB99AE606FD}"/>
              </a:ext>
            </a:extLst>
          </p:cNvPr>
          <p:cNvSpPr txBox="1">
            <a:spLocks/>
          </p:cNvSpPr>
          <p:nvPr/>
        </p:nvSpPr>
        <p:spPr>
          <a:xfrm>
            <a:off x="922411" y="5080669"/>
            <a:ext cx="10515600" cy="15257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like GTO has more failed landings for heavier payloads than others. However, LEO or PO can sustain higher payloads with lower failures.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61CAA7EF-C52C-FE24-E9DE-79F20903620D}"/>
              </a:ext>
            </a:extLst>
          </p:cNvPr>
          <p:cNvPicPr>
            <a:picLocks noChangeAspect="1"/>
          </p:cNvPicPr>
          <p:nvPr/>
        </p:nvPicPr>
        <p:blipFill>
          <a:blip r:embed="rId3"/>
          <a:stretch>
            <a:fillRect/>
          </a:stretch>
        </p:blipFill>
        <p:spPr>
          <a:xfrm>
            <a:off x="250475" y="1579285"/>
            <a:ext cx="7460720" cy="4446288"/>
          </a:xfrm>
          <a:prstGeom prst="rect">
            <a:avLst/>
          </a:prstGeom>
        </p:spPr>
      </p:pic>
      <p:sp>
        <p:nvSpPr>
          <p:cNvPr id="6" name="Content Placeholder 2">
            <a:extLst>
              <a:ext uri="{FF2B5EF4-FFF2-40B4-BE49-F238E27FC236}">
                <a16:creationId xmlns:a16="http://schemas.microsoft.com/office/drawing/2014/main" id="{E1813659-77CF-2223-838E-576EB66D366E}"/>
              </a:ext>
            </a:extLst>
          </p:cNvPr>
          <p:cNvSpPr txBox="1">
            <a:spLocks/>
          </p:cNvSpPr>
          <p:nvPr/>
        </p:nvSpPr>
        <p:spPr>
          <a:xfrm>
            <a:off x="7968343" y="1579285"/>
            <a:ext cx="3469668" cy="502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increases per year. This can be due to more knowledge on repeating previous successes and preventing previous errors, while better technology.</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3547"/>
            <a:ext cx="10946368" cy="12834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the distinct launch sites by using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a:t>
            </a:r>
          </a:p>
          <a:p>
            <a:pPr>
              <a:lnSpc>
                <a:spcPct val="100000"/>
              </a:lnSpc>
              <a:spcBef>
                <a:spcPts val="1400"/>
              </a:spcBef>
            </a:pPr>
            <a:r>
              <a:rPr lang="en-US" sz="2200" dirty="0">
                <a:solidFill>
                  <a:schemeClr val="accent3">
                    <a:lumMod val="25000"/>
                  </a:schemeClr>
                </a:solidFill>
                <a:latin typeface="Abadi" panose="020B0604020104020204" pitchFamily="34" charset="0"/>
              </a:rPr>
              <a:t>Alternatively we could use SQL query: SELECT DISTINCT “LAUNCH_SITE” FROM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FD490C3-7E7C-438A-9231-92B9AC2FA9AD}"/>
              </a:ext>
            </a:extLst>
          </p:cNvPr>
          <p:cNvPicPr>
            <a:picLocks noChangeAspect="1"/>
          </p:cNvPicPr>
          <p:nvPr/>
        </p:nvPicPr>
        <p:blipFill>
          <a:blip r:embed="rId4"/>
          <a:stretch>
            <a:fillRect/>
          </a:stretch>
        </p:blipFill>
        <p:spPr>
          <a:xfrm>
            <a:off x="592853" y="1362814"/>
            <a:ext cx="6229978" cy="3365878"/>
          </a:xfrm>
          <a:prstGeom prst="rect">
            <a:avLst/>
          </a:prstGeom>
        </p:spPr>
      </p:pic>
      <p:pic>
        <p:nvPicPr>
          <p:cNvPr id="8" name="Picture 7">
            <a:extLst>
              <a:ext uri="{FF2B5EF4-FFF2-40B4-BE49-F238E27FC236}">
                <a16:creationId xmlns:a16="http://schemas.microsoft.com/office/drawing/2014/main" id="{0857B592-19D0-EEC2-7678-F307BEBB00FE}"/>
              </a:ext>
            </a:extLst>
          </p:cNvPr>
          <p:cNvPicPr>
            <a:picLocks noChangeAspect="1"/>
          </p:cNvPicPr>
          <p:nvPr/>
        </p:nvPicPr>
        <p:blipFill>
          <a:blip r:embed="rId5"/>
          <a:stretch>
            <a:fillRect/>
          </a:stretch>
        </p:blipFill>
        <p:spPr>
          <a:xfrm>
            <a:off x="6900005" y="1395930"/>
            <a:ext cx="5312897" cy="33327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4175"/>
            <a:ext cx="9745589" cy="11527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WHERE clause followed by LIKE to constrain the search. Then we use LIMIT to find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8C5DE00-21A1-D45E-A06B-C563EDE5F651}"/>
              </a:ext>
            </a:extLst>
          </p:cNvPr>
          <p:cNvPicPr>
            <a:picLocks noChangeAspect="1"/>
          </p:cNvPicPr>
          <p:nvPr/>
        </p:nvPicPr>
        <p:blipFill>
          <a:blip r:embed="rId3"/>
          <a:stretch>
            <a:fillRect/>
          </a:stretch>
        </p:blipFill>
        <p:spPr>
          <a:xfrm>
            <a:off x="0" y="1680032"/>
            <a:ext cx="12192000" cy="27311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2907"/>
            <a:ext cx="9745589" cy="12940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SUM on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column constrained to costumer being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C73E80C-D2C3-F8AE-5AD4-BCCD95F1DB1F}"/>
              </a:ext>
            </a:extLst>
          </p:cNvPr>
          <p:cNvPicPr>
            <a:picLocks noChangeAspect="1"/>
          </p:cNvPicPr>
          <p:nvPr/>
        </p:nvPicPr>
        <p:blipFill>
          <a:blip r:embed="rId3"/>
          <a:stretch>
            <a:fillRect/>
          </a:stretch>
        </p:blipFill>
        <p:spPr>
          <a:xfrm>
            <a:off x="1311989" y="1777135"/>
            <a:ext cx="8910221" cy="21921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3353"/>
            <a:ext cx="9745589" cy="1323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of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column constraining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type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705CFDE-23A2-BF65-AAC8-29DD41FD901E}"/>
              </a:ext>
            </a:extLst>
          </p:cNvPr>
          <p:cNvPicPr>
            <a:picLocks noChangeAspect="1"/>
          </p:cNvPicPr>
          <p:nvPr/>
        </p:nvPicPr>
        <p:blipFill>
          <a:blip r:embed="rId3"/>
          <a:stretch>
            <a:fillRect/>
          </a:stretch>
        </p:blipFill>
        <p:spPr>
          <a:xfrm>
            <a:off x="770011" y="1708948"/>
            <a:ext cx="10457993" cy="2109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13643"/>
            <a:ext cx="9745589" cy="12633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find the first date using MIN function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has some Success in its entry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CD8FA6F-BF6D-2EB2-F0F6-9BCA3193379B}"/>
              </a:ext>
            </a:extLst>
          </p:cNvPr>
          <p:cNvPicPr>
            <a:picLocks noChangeAspect="1"/>
          </p:cNvPicPr>
          <p:nvPr/>
        </p:nvPicPr>
        <p:blipFill>
          <a:blip r:embed="rId3"/>
          <a:stretch>
            <a:fillRect/>
          </a:stretch>
        </p:blipFill>
        <p:spPr>
          <a:xfrm>
            <a:off x="770011" y="1542423"/>
            <a:ext cx="10825936" cy="25974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5045"/>
            <a:ext cx="9745589" cy="9719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WHERE to constrain the successful landings where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entry is between the given boundaries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B634ABE-2FB8-B18C-6780-02C71C735505}"/>
              </a:ext>
            </a:extLst>
          </p:cNvPr>
          <p:cNvPicPr>
            <a:picLocks noChangeAspect="1"/>
          </p:cNvPicPr>
          <p:nvPr/>
        </p:nvPicPr>
        <p:blipFill>
          <a:blip r:embed="rId3"/>
          <a:stretch>
            <a:fillRect/>
          </a:stretch>
        </p:blipFill>
        <p:spPr>
          <a:xfrm>
            <a:off x="1349109" y="1517301"/>
            <a:ext cx="8788797" cy="31405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15844" y="1640942"/>
            <a:ext cx="9330609" cy="473071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83015"/>
            <a:ext cx="9745589" cy="1393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select the successes and failures and store them under their respective names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80FD471-43E2-AD91-4C7D-0351564AD4F2}"/>
              </a:ext>
            </a:extLst>
          </p:cNvPr>
          <p:cNvPicPr>
            <a:picLocks noChangeAspect="1"/>
          </p:cNvPicPr>
          <p:nvPr/>
        </p:nvPicPr>
        <p:blipFill>
          <a:blip r:embed="rId3"/>
          <a:stretch>
            <a:fillRect/>
          </a:stretch>
        </p:blipFill>
        <p:spPr>
          <a:xfrm>
            <a:off x="0" y="1805769"/>
            <a:ext cx="12018841" cy="22517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4088" y="1537398"/>
            <a:ext cx="4029389" cy="20501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command SELECT DISTINCT to choose the distinct boosters and WHERE to select those carrying payload equal to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0FF8CB9-A109-C188-B059-61536CF4C593}"/>
              </a:ext>
            </a:extLst>
          </p:cNvPr>
          <p:cNvPicPr>
            <a:picLocks noChangeAspect="1"/>
          </p:cNvPicPr>
          <p:nvPr/>
        </p:nvPicPr>
        <p:blipFill>
          <a:blip r:embed="rId3"/>
          <a:stretch>
            <a:fillRect/>
          </a:stretch>
        </p:blipFill>
        <p:spPr>
          <a:xfrm>
            <a:off x="904352" y="1366816"/>
            <a:ext cx="6079252" cy="42803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108244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Select those records by displaying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 launch site for the months in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E66087C-59A0-194E-A383-41A235262172}"/>
              </a:ext>
            </a:extLst>
          </p:cNvPr>
          <p:cNvPicPr>
            <a:picLocks noChangeAspect="1"/>
          </p:cNvPicPr>
          <p:nvPr/>
        </p:nvPicPr>
        <p:blipFill>
          <a:blip r:embed="rId3"/>
          <a:stretch>
            <a:fillRect/>
          </a:stretch>
        </p:blipFill>
        <p:spPr>
          <a:xfrm>
            <a:off x="678746" y="1494971"/>
            <a:ext cx="10606865" cy="27320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34224"/>
            <a:ext cx="9745589" cy="11427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from a selection where the landing outcome is success for drone and ground.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64A5E89-CB71-B72B-A488-0321CF6F77D0}"/>
              </a:ext>
            </a:extLst>
          </p:cNvPr>
          <p:cNvPicPr>
            <a:picLocks noChangeAspect="1"/>
          </p:cNvPicPr>
          <p:nvPr/>
        </p:nvPicPr>
        <p:blipFill>
          <a:blip r:embed="rId3"/>
          <a:stretch>
            <a:fillRect/>
          </a:stretch>
        </p:blipFill>
        <p:spPr>
          <a:xfrm>
            <a:off x="952271" y="1535194"/>
            <a:ext cx="9682833" cy="28839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85160" y="1536080"/>
            <a:ext cx="2072812" cy="46408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locations are on the coast of California and Florida states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8" name="Picture 7">
            <a:extLst>
              <a:ext uri="{FF2B5EF4-FFF2-40B4-BE49-F238E27FC236}">
                <a16:creationId xmlns:a16="http://schemas.microsoft.com/office/drawing/2014/main" id="{079FEA1E-AF7C-A486-8307-3591BA00D9A2}"/>
              </a:ext>
            </a:extLst>
          </p:cNvPr>
          <p:cNvPicPr>
            <a:picLocks noChangeAspect="1"/>
          </p:cNvPicPr>
          <p:nvPr/>
        </p:nvPicPr>
        <p:blipFill>
          <a:blip r:embed="rId3"/>
          <a:stretch>
            <a:fillRect/>
          </a:stretch>
        </p:blipFill>
        <p:spPr>
          <a:xfrm>
            <a:off x="472273" y="1536080"/>
            <a:ext cx="8828366" cy="464088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396722"/>
            <a:ext cx="2743199" cy="47802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an example, we show one of the locations with green markers (showing successful landings) and red markers (failed landings).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00BC9741-411D-7699-3C63-F7B8DABDCC2C}"/>
              </a:ext>
            </a:extLst>
          </p:cNvPr>
          <p:cNvPicPr>
            <a:picLocks noChangeAspect="1"/>
          </p:cNvPicPr>
          <p:nvPr/>
        </p:nvPicPr>
        <p:blipFill>
          <a:blip r:embed="rId3"/>
          <a:stretch>
            <a:fillRect/>
          </a:stretch>
        </p:blipFill>
        <p:spPr>
          <a:xfrm>
            <a:off x="361740" y="1260643"/>
            <a:ext cx="5814114" cy="3160632"/>
          </a:xfrm>
          <a:prstGeom prst="rect">
            <a:avLst/>
          </a:prstGeom>
        </p:spPr>
      </p:pic>
      <p:pic>
        <p:nvPicPr>
          <p:cNvPr id="7" name="Picture 6">
            <a:extLst>
              <a:ext uri="{FF2B5EF4-FFF2-40B4-BE49-F238E27FC236}">
                <a16:creationId xmlns:a16="http://schemas.microsoft.com/office/drawing/2014/main" id="{4DC131CA-193C-CFB9-7F73-BC6E6C26D00E}"/>
              </a:ext>
            </a:extLst>
          </p:cNvPr>
          <p:cNvPicPr>
            <a:picLocks noChangeAspect="1"/>
          </p:cNvPicPr>
          <p:nvPr/>
        </p:nvPicPr>
        <p:blipFill>
          <a:blip r:embed="rId4"/>
          <a:stretch>
            <a:fillRect/>
          </a:stretch>
        </p:blipFill>
        <p:spPr>
          <a:xfrm>
            <a:off x="4434671" y="4230356"/>
            <a:ext cx="3548824" cy="24297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67056" y="1904789"/>
            <a:ext cx="4695432" cy="481755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how the proximity to coastlines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To roads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To railways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To cities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767BEC18-4E9F-CBC8-35DC-9E20AB66BE4D}"/>
              </a:ext>
            </a:extLst>
          </p:cNvPr>
          <p:cNvPicPr>
            <a:picLocks noChangeAspect="1"/>
          </p:cNvPicPr>
          <p:nvPr/>
        </p:nvPicPr>
        <p:blipFill>
          <a:blip r:embed="rId4"/>
          <a:stretch>
            <a:fillRect/>
          </a:stretch>
        </p:blipFill>
        <p:spPr>
          <a:xfrm>
            <a:off x="1400567" y="1335947"/>
            <a:ext cx="4695433" cy="1461891"/>
          </a:xfrm>
          <a:prstGeom prst="rect">
            <a:avLst/>
          </a:prstGeom>
        </p:spPr>
      </p:pic>
      <p:pic>
        <p:nvPicPr>
          <p:cNvPr id="7" name="Picture 6">
            <a:extLst>
              <a:ext uri="{FF2B5EF4-FFF2-40B4-BE49-F238E27FC236}">
                <a16:creationId xmlns:a16="http://schemas.microsoft.com/office/drawing/2014/main" id="{D8E121CB-C8E7-1966-B84B-499AEADBA328}"/>
              </a:ext>
            </a:extLst>
          </p:cNvPr>
          <p:cNvPicPr>
            <a:picLocks noChangeAspect="1"/>
          </p:cNvPicPr>
          <p:nvPr/>
        </p:nvPicPr>
        <p:blipFill>
          <a:blip r:embed="rId5"/>
          <a:stretch>
            <a:fillRect/>
          </a:stretch>
        </p:blipFill>
        <p:spPr>
          <a:xfrm>
            <a:off x="660339" y="5014086"/>
            <a:ext cx="5620757" cy="1843914"/>
          </a:xfrm>
          <a:prstGeom prst="rect">
            <a:avLst/>
          </a:prstGeom>
        </p:spPr>
      </p:pic>
      <p:pic>
        <p:nvPicPr>
          <p:cNvPr id="10" name="Picture 9">
            <a:extLst>
              <a:ext uri="{FF2B5EF4-FFF2-40B4-BE49-F238E27FC236}">
                <a16:creationId xmlns:a16="http://schemas.microsoft.com/office/drawing/2014/main" id="{B3D50C77-EEE9-C418-993D-9B6BBA53A197}"/>
              </a:ext>
            </a:extLst>
          </p:cNvPr>
          <p:cNvPicPr>
            <a:picLocks noChangeAspect="1"/>
          </p:cNvPicPr>
          <p:nvPr/>
        </p:nvPicPr>
        <p:blipFill>
          <a:blip r:embed="rId6"/>
          <a:stretch>
            <a:fillRect/>
          </a:stretch>
        </p:blipFill>
        <p:spPr>
          <a:xfrm>
            <a:off x="1228049" y="2758966"/>
            <a:ext cx="4867951" cy="232298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48141"/>
            <a:ext cx="9745589" cy="328822"/>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KSC LC-39A has the largest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by site</a:t>
            </a:r>
          </a:p>
        </p:txBody>
      </p:sp>
      <p:pic>
        <p:nvPicPr>
          <p:cNvPr id="4" name="Picture 3">
            <a:extLst>
              <a:ext uri="{FF2B5EF4-FFF2-40B4-BE49-F238E27FC236}">
                <a16:creationId xmlns:a16="http://schemas.microsoft.com/office/drawing/2014/main" id="{EC7213A6-F336-E301-59CF-3A84E61B8D20}"/>
              </a:ext>
            </a:extLst>
          </p:cNvPr>
          <p:cNvPicPr>
            <a:picLocks noChangeAspect="1"/>
          </p:cNvPicPr>
          <p:nvPr/>
        </p:nvPicPr>
        <p:blipFill>
          <a:blip r:embed="rId3"/>
          <a:stretch>
            <a:fillRect/>
          </a:stretch>
        </p:blipFill>
        <p:spPr>
          <a:xfrm>
            <a:off x="633047" y="1567657"/>
            <a:ext cx="11193864" cy="37226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56881"/>
            <a:ext cx="10817971" cy="3678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Our aim is to predict successful landings of Space X’s Falcon 9 rocket. This results in more efficient space exploration modules which can be reused, reducing the cost of this endeavor</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main characteristics of successful landings</a:t>
            </a:r>
          </a:p>
          <a:p>
            <a:pPr lvl="1">
              <a:spcBef>
                <a:spcPts val="1400"/>
              </a:spcBef>
            </a:pPr>
            <a:r>
              <a:rPr lang="en-US" sz="1800" dirty="0">
                <a:solidFill>
                  <a:schemeClr val="accent3">
                    <a:lumMod val="25000"/>
                  </a:schemeClr>
                </a:solidFill>
                <a:latin typeface="Abadi" panose="020B0604020104020204" pitchFamily="34" charset="0"/>
              </a:rPr>
              <a:t>What features affect a successful or a failed landing?</a:t>
            </a:r>
          </a:p>
          <a:p>
            <a:pPr lvl="1">
              <a:spcBef>
                <a:spcPts val="1400"/>
              </a:spcBef>
            </a:pPr>
            <a:r>
              <a:rPr lang="en-US" sz="1800" dirty="0">
                <a:solidFill>
                  <a:schemeClr val="accent3">
                    <a:lumMod val="25000"/>
                  </a:schemeClr>
                </a:solidFill>
                <a:latin typeface="Abadi" panose="020B0604020104020204" pitchFamily="34" charset="0"/>
              </a:rPr>
              <a:t>Can we predict when a landing will be successful?</a:t>
            </a:r>
          </a:p>
          <a:p>
            <a:pPr lvl="1">
              <a:spcBef>
                <a:spcPts val="1400"/>
              </a:spcBef>
            </a:pPr>
            <a:r>
              <a:rPr lang="en-US" sz="1800" dirty="0">
                <a:solidFill>
                  <a:schemeClr val="accent3">
                    <a:lumMod val="25000"/>
                  </a:schemeClr>
                </a:solidFill>
                <a:latin typeface="Abadi" panose="020B0604020104020204" pitchFamily="34" charset="0"/>
              </a:rPr>
              <a:t>What conditions allow SpaceX to achieve higher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960" y="5335675"/>
            <a:ext cx="10551583" cy="8239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has a success rate of 73.1% and failure rate of 26.1%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 CCAFS LC-40</a:t>
            </a:r>
          </a:p>
        </p:txBody>
      </p:sp>
      <p:pic>
        <p:nvPicPr>
          <p:cNvPr id="4" name="Picture 3">
            <a:extLst>
              <a:ext uri="{FF2B5EF4-FFF2-40B4-BE49-F238E27FC236}">
                <a16:creationId xmlns:a16="http://schemas.microsoft.com/office/drawing/2014/main" id="{B690327E-9B0F-2950-195F-9703F0F112E1}"/>
              </a:ext>
            </a:extLst>
          </p:cNvPr>
          <p:cNvPicPr>
            <a:picLocks noChangeAspect="1"/>
          </p:cNvPicPr>
          <p:nvPr/>
        </p:nvPicPr>
        <p:blipFill>
          <a:blip r:embed="rId4"/>
          <a:stretch>
            <a:fillRect/>
          </a:stretch>
        </p:blipFill>
        <p:spPr>
          <a:xfrm>
            <a:off x="75674" y="1447919"/>
            <a:ext cx="11942156" cy="32255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45723"/>
            <a:ext cx="10414662" cy="8312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Correlation between payload and success for all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a:t>
            </a:r>
          </a:p>
        </p:txBody>
      </p:sp>
      <p:pic>
        <p:nvPicPr>
          <p:cNvPr id="4" name="Picture 3">
            <a:extLst>
              <a:ext uri="{FF2B5EF4-FFF2-40B4-BE49-F238E27FC236}">
                <a16:creationId xmlns:a16="http://schemas.microsoft.com/office/drawing/2014/main" id="{C40123E9-61BB-A0BA-664E-D755910D62DD}"/>
              </a:ext>
            </a:extLst>
          </p:cNvPr>
          <p:cNvPicPr>
            <a:picLocks noChangeAspect="1"/>
          </p:cNvPicPr>
          <p:nvPr/>
        </p:nvPicPr>
        <p:blipFill>
          <a:blip r:embed="rId3"/>
          <a:stretch>
            <a:fillRect/>
          </a:stretch>
        </p:blipFill>
        <p:spPr>
          <a:xfrm>
            <a:off x="0" y="1406769"/>
            <a:ext cx="12192000" cy="33023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215095"/>
            <a:ext cx="10222887" cy="67860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methods performed roughly the same. Performance on test set was the same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249F7CB-09CA-3257-5216-623740028F54}"/>
              </a:ext>
            </a:extLst>
          </p:cNvPr>
          <p:cNvPicPr>
            <a:picLocks noChangeAspect="1"/>
          </p:cNvPicPr>
          <p:nvPr/>
        </p:nvPicPr>
        <p:blipFill>
          <a:blip r:embed="rId3"/>
          <a:stretch>
            <a:fillRect/>
          </a:stretch>
        </p:blipFill>
        <p:spPr>
          <a:xfrm>
            <a:off x="298203" y="1826055"/>
            <a:ext cx="2762636" cy="1562318"/>
          </a:xfrm>
          <a:prstGeom prst="rect">
            <a:avLst/>
          </a:prstGeom>
        </p:spPr>
      </p:pic>
      <p:pic>
        <p:nvPicPr>
          <p:cNvPr id="7" name="Picture 6">
            <a:extLst>
              <a:ext uri="{FF2B5EF4-FFF2-40B4-BE49-F238E27FC236}">
                <a16:creationId xmlns:a16="http://schemas.microsoft.com/office/drawing/2014/main" id="{C1F2F07E-C72C-A72F-48C0-23C4274650FA}"/>
              </a:ext>
            </a:extLst>
          </p:cNvPr>
          <p:cNvPicPr>
            <a:picLocks noChangeAspect="1"/>
          </p:cNvPicPr>
          <p:nvPr/>
        </p:nvPicPr>
        <p:blipFill>
          <a:blip r:embed="rId4"/>
          <a:stretch>
            <a:fillRect/>
          </a:stretch>
        </p:blipFill>
        <p:spPr>
          <a:xfrm>
            <a:off x="7461774" y="1356517"/>
            <a:ext cx="4528161" cy="3285832"/>
          </a:xfrm>
          <a:prstGeom prst="rect">
            <a:avLst/>
          </a:prstGeom>
        </p:spPr>
      </p:pic>
      <p:pic>
        <p:nvPicPr>
          <p:cNvPr id="10" name="Picture 9">
            <a:extLst>
              <a:ext uri="{FF2B5EF4-FFF2-40B4-BE49-F238E27FC236}">
                <a16:creationId xmlns:a16="http://schemas.microsoft.com/office/drawing/2014/main" id="{43BB667C-DB6D-DB0E-F748-B3620C5A1C77}"/>
              </a:ext>
            </a:extLst>
          </p:cNvPr>
          <p:cNvPicPr>
            <a:picLocks noChangeAspect="1"/>
          </p:cNvPicPr>
          <p:nvPr/>
        </p:nvPicPr>
        <p:blipFill>
          <a:blip r:embed="rId5"/>
          <a:stretch>
            <a:fillRect/>
          </a:stretch>
        </p:blipFill>
        <p:spPr>
          <a:xfrm>
            <a:off x="3060839" y="1356516"/>
            <a:ext cx="4400935" cy="32858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5914369"/>
            <a:ext cx="9477960" cy="10256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logistic regression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A34187C-DC2D-2FFD-24FE-593C671EECD1}"/>
              </a:ext>
            </a:extLst>
          </p:cNvPr>
          <p:cNvPicPr>
            <a:picLocks noChangeAspect="1"/>
          </p:cNvPicPr>
          <p:nvPr/>
        </p:nvPicPr>
        <p:blipFill>
          <a:blip r:embed="rId3"/>
          <a:stretch>
            <a:fillRect/>
          </a:stretch>
        </p:blipFill>
        <p:spPr>
          <a:xfrm>
            <a:off x="3351449" y="1356054"/>
            <a:ext cx="5363323" cy="4401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7398"/>
            <a:ext cx="10515600" cy="5094514"/>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Mission Success Factor</a:t>
            </a:r>
            <a:r>
              <a:rPr lang="en-US" sz="2200" dirty="0">
                <a:solidFill>
                  <a:schemeClr val="accent3">
                    <a:lumMod val="25000"/>
                  </a:schemeClr>
                </a:solidFill>
                <a:latin typeface="Abadi" panose="020B0604020104020204" pitchFamily="34" charset="0"/>
              </a:rPr>
              <a:t>s: Success of a mission relies on multiple factors such as launch site, orbit, and the cumulative knowledge gained from prior launches. The accumulation of knowledge from past missions likely contributes to the transition from launch failures to successful missions.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Successful Orbits:</a:t>
            </a:r>
            <a:r>
              <a:rPr lang="en-US" sz="2200" dirty="0">
                <a:solidFill>
                  <a:schemeClr val="accent3">
                    <a:lumMod val="25000"/>
                  </a:schemeClr>
                </a:solidFill>
                <a:latin typeface="Abadi" panose="020B0604020104020204" pitchFamily="34" charset="0"/>
              </a:rPr>
              <a:t> Orbits with notably high success rates include GEO (Geostationary Earth Orbit), HEO (Highly Elliptical Orbit), SSO (Sun-Synchronous Orbit), and ES-L1 (Earth-Sun L1 Lagrange Point).</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Payload Considerations:</a:t>
            </a:r>
            <a:r>
              <a:rPr lang="en-US" sz="2200" dirty="0">
                <a:solidFill>
                  <a:schemeClr val="accent3">
                    <a:lumMod val="25000"/>
                  </a:schemeClr>
                </a:solidFill>
                <a:latin typeface="Abadi" panose="020B0604020104020204" pitchFamily="34" charset="0"/>
              </a:rPr>
              <a:t> Payload mass is a critical factor depending on the orbit. Different orbits might require light or heavy payloads. Generally, missions with lower-weighted payloads tend to have better success rates compared to heavier payloads.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Unexplained Success of Launch Sites: </a:t>
            </a:r>
            <a:r>
              <a:rPr lang="en-US" sz="2200" dirty="0">
                <a:solidFill>
                  <a:schemeClr val="accent3">
                    <a:lumMod val="25000"/>
                  </a:schemeClr>
                </a:solidFill>
                <a:latin typeface="Abadi" panose="020B0604020104020204" pitchFamily="34" charset="0"/>
              </a:rPr>
              <a:t>Certain launch sites, particularly KSC LC-39A, exhibit higher success rates without clear explanations. Obtaining additional atmospheric or relevant data could provide insights into these success rates.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Model Selection for Dataset: </a:t>
            </a:r>
            <a:r>
              <a:rPr lang="en-US" sz="2200" dirty="0">
                <a:solidFill>
                  <a:schemeClr val="accent3">
                    <a:lumMod val="25000"/>
                  </a:schemeClr>
                </a:solidFill>
                <a:latin typeface="Abadi" panose="020B0604020104020204" pitchFamily="34" charset="0"/>
              </a:rPr>
              <a:t>All models performed the same with Logistic regression performing slightly better on training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notebooks for this assignment are in: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9454"/>
            <a:ext cx="10687961" cy="540614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SpaceX REST API</a:t>
            </a:r>
          </a:p>
          <a:p>
            <a:pPr lvl="1">
              <a:lnSpc>
                <a:spcPct val="120000"/>
              </a:lnSpc>
              <a:spcBef>
                <a:spcPts val="1400"/>
              </a:spcBef>
            </a:pPr>
            <a:r>
              <a:rPr lang="en-US" sz="64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Dropping unnecessary columns</a:t>
            </a:r>
          </a:p>
          <a:p>
            <a:pPr lvl="1">
              <a:lnSpc>
                <a:spcPct val="120000"/>
              </a:lnSpc>
              <a:spcBef>
                <a:spcPts val="1400"/>
              </a:spcBef>
            </a:pPr>
            <a:r>
              <a:rPr lang="en-US" sz="6400" dirty="0">
                <a:solidFill>
                  <a:schemeClr val="bg2">
                    <a:lumMod val="50000"/>
                  </a:schemeClr>
                </a:solidFill>
                <a:latin typeface="Abadi"/>
              </a:rPr>
              <a:t>One-hot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Logistic Regression, SVM, Decision tree and KNN models to predict Falcon 9 successful landings with tuning hyperparameters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98AE282B-BBDE-E9A8-5300-3B04E719FF5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Accuracy of Logistic Regression: 0.8333333333333334 Accuracy of Support Vector Machine: 0.8333333333333334 Accuracy of Decision Tree: 0.8333333333333334 Accuracy of K-Nearest Neighbors: 0.8333333333333334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2F78847-9812-CCFF-3CFD-3B858F97EC1A}"/>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Accuracy of Logistic Regression: 0.8333333333333334 Accuracy of Support Vector Machine: 0.8333333333333334 Accuracy of Decision Tree: 0.8333333333333334 Accuracy of K-Nearest Neighbors: 0.8333333333333334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collected from REST SPACEX API and web scrapping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 URL is api.spacexdata.com/v4</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web scrapping Wikipedia (updated 06/2021):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URL:https://en.wikipedia.org/w/index.php?title=List_of_Falcon_9_and_Falcon_Heavy_launches&amp;oldid=1027686922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2113E7D2-829A-D193-8CC9-05BD57B8CCE9}"/>
              </a:ext>
            </a:extLst>
          </p:cNvPr>
          <p:cNvPicPr>
            <a:picLocks noChangeAspect="1"/>
          </p:cNvPicPr>
          <p:nvPr/>
        </p:nvPicPr>
        <p:blipFill>
          <a:blip r:embed="rId4"/>
          <a:stretch>
            <a:fillRect/>
          </a:stretch>
        </p:blipFill>
        <p:spPr>
          <a:xfrm>
            <a:off x="1092214" y="2773351"/>
            <a:ext cx="9871193" cy="1065119"/>
          </a:xfrm>
          <a:prstGeom prst="rect">
            <a:avLst/>
          </a:prstGeom>
        </p:spPr>
      </p:pic>
      <p:pic>
        <p:nvPicPr>
          <p:cNvPr id="9" name="Picture 8">
            <a:extLst>
              <a:ext uri="{FF2B5EF4-FFF2-40B4-BE49-F238E27FC236}">
                <a16:creationId xmlns:a16="http://schemas.microsoft.com/office/drawing/2014/main" id="{B211E687-A815-5949-F0CD-94791CFEEE7C}"/>
              </a:ext>
            </a:extLst>
          </p:cNvPr>
          <p:cNvPicPr>
            <a:picLocks noChangeAspect="1"/>
          </p:cNvPicPr>
          <p:nvPr/>
        </p:nvPicPr>
        <p:blipFill>
          <a:blip r:embed="rId5"/>
          <a:stretch>
            <a:fillRect/>
          </a:stretch>
        </p:blipFill>
        <p:spPr>
          <a:xfrm>
            <a:off x="1092214" y="5254232"/>
            <a:ext cx="9871193" cy="106511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258A6BA-9C12-5D80-6D0D-71924D628E22}"/>
              </a:ext>
            </a:extLst>
          </p:cNvPr>
          <p:cNvPicPr>
            <a:picLocks noChangeAspect="1"/>
          </p:cNvPicPr>
          <p:nvPr/>
        </p:nvPicPr>
        <p:blipFill>
          <a:blip r:embed="rId4"/>
          <a:stretch>
            <a:fillRect/>
          </a:stretch>
        </p:blipFill>
        <p:spPr>
          <a:xfrm>
            <a:off x="0" y="1087699"/>
            <a:ext cx="12192000" cy="54869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804BA35-DB56-0A79-AB81-BE0150E1F564}"/>
              </a:ext>
            </a:extLst>
          </p:cNvPr>
          <p:cNvPicPr>
            <a:picLocks noChangeAspect="1"/>
          </p:cNvPicPr>
          <p:nvPr/>
        </p:nvPicPr>
        <p:blipFill>
          <a:blip r:embed="rId4"/>
          <a:stretch>
            <a:fillRect/>
          </a:stretch>
        </p:blipFill>
        <p:spPr>
          <a:xfrm>
            <a:off x="0" y="1240099"/>
            <a:ext cx="12192000" cy="531352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505</TotalTime>
  <Words>1796</Words>
  <Application>Microsoft Office PowerPoint</Application>
  <PresentationFormat>Widescreen</PresentationFormat>
  <Paragraphs>233</Paragraphs>
  <Slides>47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Perez, Carlos</cp:lastModifiedBy>
  <cp:revision>202</cp:revision>
  <dcterms:created xsi:type="dcterms:W3CDTF">2021-04-29T18:58:34Z</dcterms:created>
  <dcterms:modified xsi:type="dcterms:W3CDTF">2023-12-12T18:47:28Z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